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4"/>
  </p:sldMasterIdLst>
  <p:notesMasterIdLst>
    <p:notesMasterId r:id="rId13"/>
  </p:notesMasterIdLst>
  <p:handoutMasterIdLst>
    <p:handoutMasterId r:id="rId14"/>
  </p:handoutMasterIdLst>
  <p:sldIdLst>
    <p:sldId id="334" r:id="rId5"/>
    <p:sldId id="335" r:id="rId6"/>
    <p:sldId id="330" r:id="rId7"/>
    <p:sldId id="336" r:id="rId8"/>
    <p:sldId id="340" r:id="rId9"/>
    <p:sldId id="341" r:id="rId10"/>
    <p:sldId id="342" r:id="rId11"/>
    <p:sldId id="343" r:id="rId12"/>
  </p:sldIdLst>
  <p:sldSz cx="12192000" cy="6858000"/>
  <p:notesSz cx="6858000" cy="9144000"/>
  <p:embeddedFontLst>
    <p:embeddedFont>
      <p:font typeface="Assistant Light" pitchFamily="2" charset="-79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unito Sans" pitchFamily="2" charset="0"/>
      <p:regular r:id="rId21"/>
      <p:bold r:id="rId22"/>
      <p:italic r:id="rId23"/>
      <p:boldItalic r:id="rId24"/>
    </p:embeddedFont>
    <p:embeddedFont>
      <p:font typeface="微軟正黑體" panose="020B0604030504040204" pitchFamily="34" charset="-120"/>
      <p:regular r:id="rId25"/>
      <p:bold r:id="rId26"/>
    </p:embeddedFont>
    <p:embeddedFont>
      <p:font typeface="標楷體" panose="03000509000000000000" pitchFamily="65" charset="-12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80" userDrawn="1">
          <p15:clr>
            <a:srgbClr val="9AA0A6"/>
          </p15:clr>
        </p15:guide>
        <p15:guide id="2" pos="5620" userDrawn="1">
          <p15:clr>
            <a:srgbClr val="9AA0A6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31313"/>
    <a:srgbClr val="000000"/>
    <a:srgbClr val="121212"/>
    <a:srgbClr val="111111"/>
    <a:srgbClr val="000002"/>
    <a:srgbClr val="181818"/>
    <a:srgbClr val="3476BE"/>
    <a:srgbClr val="1386B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79929" autoAdjust="0"/>
  </p:normalViewPr>
  <p:slideViewPr>
    <p:cSldViewPr snapToGrid="0">
      <p:cViewPr>
        <p:scale>
          <a:sx n="75" d="100"/>
          <a:sy n="75" d="100"/>
        </p:scale>
        <p:origin x="1290" y="402"/>
      </p:cViewPr>
      <p:guideLst>
        <p:guide pos="7680"/>
        <p:guide pos="562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FD77E2C-B38A-40FF-A39D-5D992B3546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3D5E765-F21A-4DF6-BA3D-1D492C1EE8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8430-66E2-4EC5-872E-32C8629C2597}" type="datetimeFigureOut">
              <a:rPr lang="zh-TW" altLang="en-US" smtClean="0"/>
              <a:t>2025/12/30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193A10-4F13-4579-8E57-4508B59AD7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C32810-434B-4366-86A2-1D5478DDC0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1FDA2-6F61-4097-B414-268B25454F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239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5561476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一開始的信任關係是從「</a:t>
            </a:r>
            <a:r>
              <a:rPr lang="en-US" altLang="zh-TW" dirty="0"/>
              <a:t>-1</a:t>
            </a:r>
            <a:r>
              <a:rPr lang="zh-TW" altLang="en-US" dirty="0"/>
              <a:t>」開始，我們要去培養到「</a:t>
            </a:r>
            <a:r>
              <a:rPr lang="en-US" altLang="zh-TW" dirty="0"/>
              <a:t>1</a:t>
            </a:r>
            <a:r>
              <a:rPr lang="zh-TW" altLang="en-US" dirty="0"/>
              <a:t>」，從 </a:t>
            </a:r>
            <a:r>
              <a:rPr lang="en-US" altLang="zh-TW" dirty="0"/>
              <a:t>-1 </a:t>
            </a:r>
            <a:r>
              <a:rPr lang="zh-TW" altLang="en-US" dirty="0"/>
              <a:t>到 </a:t>
            </a:r>
            <a:r>
              <a:rPr lang="en-US" altLang="zh-TW" dirty="0"/>
              <a:t>1 </a:t>
            </a:r>
            <a:r>
              <a:rPr lang="zh-TW" altLang="en-US" dirty="0"/>
              <a:t>的過程就是今天講座的重點。</a:t>
            </a:r>
            <a:br>
              <a:rPr lang="en-US" altLang="zh-TW" dirty="0"/>
            </a:br>
            <a:r>
              <a:rPr lang="zh-TW" altLang="en-US" dirty="0"/>
              <a:t>在專案初期，雙方的信任狀態可以視為從 </a:t>
            </a:r>
            <a:r>
              <a:rPr lang="zh-TW" altLang="en-US" b="1" dirty="0"/>
              <a:t>負向（</a:t>
            </a:r>
            <a:r>
              <a:rPr lang="en-US" altLang="zh-TW" b="1" dirty="0"/>
              <a:t>–1</a:t>
            </a:r>
            <a:r>
              <a:rPr lang="zh-TW" altLang="en-US" b="1" dirty="0"/>
              <a:t>）開始</a:t>
            </a:r>
            <a:r>
              <a:rPr lang="zh-TW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彼此不熟悉、對對方的能力與意圖尚無信心與肯定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可能存在疑慮、角色與責任尚未明確</a:t>
            </a:r>
          </a:p>
          <a:p>
            <a:r>
              <a:rPr lang="zh-TW" altLang="en-US" dirty="0"/>
              <a:t>需求者內心可能會想</a:t>
            </a:r>
            <a:r>
              <a:rPr lang="en-US" altLang="zh-TW" dirty="0"/>
              <a:t>: </a:t>
            </a:r>
            <a:r>
              <a:rPr lang="zh-TW" altLang="en-US" dirty="0"/>
              <a:t>我倒要看看你們有多厲害，可以把我們多年都難以解決的問題解決</a:t>
            </a:r>
          </a:p>
        </p:txBody>
      </p:sp>
    </p:spTree>
    <p:extLst>
      <p:ext uri="{BB962C8B-B14F-4D97-AF65-F5344CB8AC3E}">
        <p14:creationId xmlns:p14="http://schemas.microsoft.com/office/powerpoint/2010/main" val="88481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傳統網頁中，介面元素會瞬間移動至另一位置</a:t>
            </a:r>
          </a:p>
          <a:p>
            <a:endParaRPr lang="zh-TW" altLang="en-US" dirty="0"/>
          </a:p>
          <a:p>
            <a:r>
              <a:rPr lang="zh-TW" altLang="en-US" dirty="0"/>
              <a:t>違反「物體恆存（</a:t>
            </a:r>
            <a:r>
              <a:rPr lang="en-US" altLang="zh-TW" dirty="0"/>
              <a:t>Object Permanence</a:t>
            </a:r>
            <a:r>
              <a:rPr lang="zh-TW" altLang="en-US" dirty="0"/>
              <a:t>）」的心理學原則</a:t>
            </a:r>
          </a:p>
          <a:p>
            <a:r>
              <a:rPr lang="zh-TW" altLang="en-US" dirty="0"/>
              <a:t>使用者無法直覺理解元素是同一個，需額外負荷來確認：「這兩個是同一個東西嗎？」</a:t>
            </a:r>
          </a:p>
          <a:p>
            <a:endParaRPr lang="zh-TW" altLang="en-US" dirty="0"/>
          </a:p>
          <a:p>
            <a:r>
              <a:rPr lang="zh-TW" altLang="en-US" dirty="0"/>
              <a:t>增加大腦認知負擔</a:t>
            </a:r>
          </a:p>
          <a:p>
            <a:r>
              <a:rPr lang="zh-TW" altLang="en-US" dirty="0"/>
              <a:t>干擾使用流程的連貫性與信任感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r>
              <a:rPr lang="en-US" altLang="zh-TW" dirty="0"/>
              <a:t>Tooltip </a:t>
            </a:r>
            <a:r>
              <a:rPr lang="zh-TW" altLang="en-US" dirty="0"/>
              <a:t>或選單與觸發元件被視覺上切斷</a:t>
            </a:r>
          </a:p>
          <a:p>
            <a:endParaRPr lang="zh-TW" altLang="en-US" dirty="0"/>
          </a:p>
          <a:p>
            <a:r>
              <a:rPr lang="zh-TW" altLang="en-US" dirty="0"/>
              <a:t>違反「接近性法則」，打破格局與視覺結構</a:t>
            </a:r>
          </a:p>
          <a:p>
            <a:r>
              <a:rPr lang="zh-TW" altLang="en-US" dirty="0"/>
              <a:t>元素位置混亂，視覺關聯變得模糊</a:t>
            </a:r>
          </a:p>
          <a:p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使用者無法建立穩定的界面預期</a:t>
            </a:r>
          </a:p>
          <a:p>
            <a:r>
              <a:rPr lang="zh-TW" altLang="en-US" dirty="0"/>
              <a:t>增加操作上的不確定與挫折感</a:t>
            </a:r>
          </a:p>
        </p:txBody>
      </p:sp>
    </p:spTree>
    <p:extLst>
      <p:ext uri="{BB962C8B-B14F-4D97-AF65-F5344CB8AC3E}">
        <p14:creationId xmlns:p14="http://schemas.microsoft.com/office/powerpoint/2010/main" val="3463112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即時反應</a:t>
            </a:r>
          </a:p>
          <a:p>
            <a:r>
              <a:rPr lang="zh-TW" altLang="en-US" dirty="0"/>
              <a:t>適用於選單、狀態切換、</a:t>
            </a:r>
            <a:r>
              <a:rPr lang="en-US" altLang="zh-TW" dirty="0"/>
              <a:t>hover</a:t>
            </a:r>
            <a:r>
              <a:rPr lang="zh-TW" altLang="en-US" dirty="0"/>
              <a:t>反饋</a:t>
            </a:r>
          </a:p>
          <a:p>
            <a:endParaRPr lang="zh-TW" altLang="en-US" dirty="0"/>
          </a:p>
          <a:p>
            <a:r>
              <a:rPr lang="zh-TW" altLang="en-US" dirty="0"/>
              <a:t>平順過度</a:t>
            </a:r>
          </a:p>
          <a:p>
            <a:r>
              <a:rPr lang="zh-TW" altLang="en-US" dirty="0"/>
              <a:t>最適合大部分頁面轉場的黃金區間</a:t>
            </a:r>
          </a:p>
          <a:p>
            <a:endParaRPr lang="zh-TW" altLang="en-US" dirty="0"/>
          </a:p>
          <a:p>
            <a:r>
              <a:rPr lang="zh-TW" altLang="en-US" dirty="0"/>
              <a:t>延遲</a:t>
            </a:r>
            <a:r>
              <a:rPr lang="en-US" altLang="zh-TW" dirty="0"/>
              <a:t>/</a:t>
            </a:r>
            <a:r>
              <a:rPr lang="zh-TW" altLang="en-US" dirty="0"/>
              <a:t>等待</a:t>
            </a:r>
          </a:p>
          <a:p>
            <a:r>
              <a:rPr lang="en-US" altLang="zh-TW" dirty="0"/>
              <a:t>Loading</a:t>
            </a:r>
            <a:r>
              <a:rPr lang="zh-TW" altLang="en-US" dirty="0"/>
              <a:t>、進度條</a:t>
            </a:r>
          </a:p>
        </p:txBody>
      </p:sp>
    </p:spTree>
    <p:extLst>
      <p:ext uri="{BB962C8B-B14F-4D97-AF65-F5344CB8AC3E}">
        <p14:creationId xmlns:p14="http://schemas.microsoft.com/office/powerpoint/2010/main" val="265739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4553801" y="-782847"/>
            <a:ext cx="3084396" cy="12248093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89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522" y="5805400"/>
            <a:ext cx="1904215" cy="695771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895850" y="4533057"/>
            <a:ext cx="6965094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5850" y="5913919"/>
            <a:ext cx="6965094" cy="587252"/>
          </a:xfrm>
        </p:spPr>
        <p:txBody>
          <a:bodyPr/>
          <a:lstStyle>
            <a:lvl1pPr algn="r">
              <a:buNone/>
              <a:defRPr sz="220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311092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9">
            <a:extLst>
              <a:ext uri="{FF2B5EF4-FFF2-40B4-BE49-F238E27FC236}">
                <a16:creationId xmlns:a16="http://schemas.microsoft.com/office/drawing/2014/main" id="{693DDF2D-D26D-41A0-A88C-E772C2F6E3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99344" y="1392611"/>
            <a:ext cx="3952075" cy="729798"/>
          </a:xfrm>
        </p:spPr>
        <p:txBody>
          <a:bodyPr/>
          <a:lstStyle>
            <a:lvl1pPr marL="0" indent="0" algn="r">
              <a:buNone/>
              <a:defRPr sz="4500" b="1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18" name="文字版面配置區 9">
            <a:extLst>
              <a:ext uri="{FF2B5EF4-FFF2-40B4-BE49-F238E27FC236}">
                <a16:creationId xmlns:a16="http://schemas.microsoft.com/office/drawing/2014/main" id="{478AD34E-217F-494D-AD93-3723DDDBA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9344" y="2078724"/>
            <a:ext cx="3952075" cy="729798"/>
          </a:xfrm>
        </p:spPr>
        <p:txBody>
          <a:bodyPr/>
          <a:lstStyle>
            <a:lvl1pPr marL="0" indent="0" algn="r">
              <a:buNone/>
              <a:defRPr sz="2400" b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83047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版面配置區 9">
            <a:extLst>
              <a:ext uri="{FF2B5EF4-FFF2-40B4-BE49-F238E27FC236}">
                <a16:creationId xmlns:a16="http://schemas.microsoft.com/office/drawing/2014/main" id="{5951C22D-0F7D-4728-9195-66A2772025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51744" y="1545011"/>
            <a:ext cx="3952075" cy="729798"/>
          </a:xfrm>
        </p:spPr>
        <p:txBody>
          <a:bodyPr/>
          <a:lstStyle>
            <a:lvl1pPr marL="0" indent="0" algn="r">
              <a:buNone/>
              <a:defRPr sz="4500" b="1">
                <a:solidFill>
                  <a:srgbClr val="3476BE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6" name="文字版面配置區 9">
            <a:extLst>
              <a:ext uri="{FF2B5EF4-FFF2-40B4-BE49-F238E27FC236}">
                <a16:creationId xmlns:a16="http://schemas.microsoft.com/office/drawing/2014/main" id="{F360C099-381B-4767-A85F-A0A1089D9D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1744" y="2231124"/>
            <a:ext cx="3952075" cy="729798"/>
          </a:xfrm>
        </p:spPr>
        <p:txBody>
          <a:bodyPr/>
          <a:lstStyle>
            <a:lvl1pPr marL="0" indent="0" algn="r">
              <a:buNone/>
              <a:defRPr sz="2400" b="0">
                <a:solidFill>
                  <a:srgbClr val="3476BE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357219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4525756" y="-687597"/>
            <a:ext cx="3084396" cy="12248093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89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522" y="5805400"/>
            <a:ext cx="1904215" cy="695771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953000" y="4533057"/>
            <a:ext cx="6907944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5913919"/>
            <a:ext cx="6907944" cy="587252"/>
          </a:xfrm>
        </p:spPr>
        <p:txBody>
          <a:bodyPr/>
          <a:lstStyle>
            <a:lvl1pPr algn="r">
              <a:buNone/>
              <a:defRPr sz="220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3527326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4525756" y="-687597"/>
            <a:ext cx="3084396" cy="12248093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89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522" y="5805400"/>
            <a:ext cx="1904215" cy="695771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953000" y="4533057"/>
            <a:ext cx="6907944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5913919"/>
            <a:ext cx="6907944" cy="587252"/>
          </a:xfrm>
        </p:spPr>
        <p:txBody>
          <a:bodyPr/>
          <a:lstStyle>
            <a:lvl1pPr algn="r">
              <a:buNone/>
              <a:defRPr sz="220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2739214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8545484" y="6481638"/>
            <a:ext cx="3646516" cy="384671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89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1545787" y="6396260"/>
            <a:ext cx="833744" cy="5159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2800" smtClean="0"/>
              <a:pPr algn="l"/>
              <a:t>‹#›</a:t>
            </a:fld>
            <a:endParaRPr lang="en-US" sz="2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1176208" y="6531951"/>
            <a:ext cx="519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3B3B3B"/>
                </a:solidFill>
              </a:rPr>
              <a:t>page</a:t>
            </a:r>
            <a:endParaRPr lang="zh-TW" altLang="en-US" sz="120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9525" y="6396261"/>
            <a:ext cx="9559032" cy="478007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91442" y="6571180"/>
            <a:ext cx="3305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20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1498" y="6494740"/>
            <a:ext cx="1682101" cy="384671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06491" y="2162281"/>
            <a:ext cx="6578080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91" y="3543143"/>
            <a:ext cx="6578080" cy="587252"/>
          </a:xfrm>
        </p:spPr>
        <p:txBody>
          <a:bodyPr/>
          <a:lstStyle>
            <a:lvl1pPr marL="0" indent="0" algn="l">
              <a:buNone/>
              <a:defRPr sz="220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21" y="29885"/>
            <a:ext cx="1199658" cy="4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8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8545484" y="6481638"/>
            <a:ext cx="3646516" cy="384671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89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1545787" y="6396260"/>
            <a:ext cx="833744" cy="5159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2800" smtClean="0"/>
              <a:pPr algn="l"/>
              <a:t>‹#›</a:t>
            </a:fld>
            <a:endParaRPr lang="en-US" sz="2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1176208" y="6531951"/>
            <a:ext cx="519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3B3B3B"/>
                </a:solidFill>
              </a:rPr>
              <a:t>page</a:t>
            </a:r>
            <a:endParaRPr lang="zh-TW" altLang="en-US" sz="120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9525" y="6396261"/>
            <a:ext cx="9559032" cy="478007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91442" y="6571180"/>
            <a:ext cx="3305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20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1498" y="6494740"/>
            <a:ext cx="1682101" cy="384671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06491" y="2162281"/>
            <a:ext cx="6578080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91" y="3543143"/>
            <a:ext cx="6578080" cy="587252"/>
          </a:xfrm>
        </p:spPr>
        <p:txBody>
          <a:bodyPr/>
          <a:lstStyle>
            <a:lvl1pPr marL="0" indent="0" algn="l">
              <a:buNone/>
              <a:defRPr sz="220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21" y="29885"/>
            <a:ext cx="1199658" cy="438337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65702" y="1"/>
            <a:ext cx="7230533" cy="6557433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8667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8545484" y="6481638"/>
            <a:ext cx="3646516" cy="384671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89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1545787" y="6396260"/>
            <a:ext cx="833744" cy="5159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2800" smtClean="0"/>
              <a:pPr algn="l"/>
              <a:t>‹#›</a:t>
            </a:fld>
            <a:endParaRPr lang="en-US" sz="2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1176208" y="6531951"/>
            <a:ext cx="519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3B3B3B"/>
                </a:solidFill>
              </a:rPr>
              <a:t>page</a:t>
            </a:r>
            <a:endParaRPr lang="zh-TW" altLang="en-US" sz="120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9525" y="6396261"/>
            <a:ext cx="9559032" cy="478007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91442" y="6571180"/>
            <a:ext cx="3305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20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1498" y="6494740"/>
            <a:ext cx="1682101" cy="384671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06491" y="2162281"/>
            <a:ext cx="6578080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91" y="3543143"/>
            <a:ext cx="6578080" cy="587252"/>
          </a:xfrm>
        </p:spPr>
        <p:txBody>
          <a:bodyPr/>
          <a:lstStyle>
            <a:lvl1pPr marL="0" indent="0" algn="l">
              <a:buNone/>
              <a:defRPr sz="220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21" y="29885"/>
            <a:ext cx="1199658" cy="438337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65702" y="1"/>
            <a:ext cx="7230533" cy="6557433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58693" t="-441" r="-2535" b="441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5512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8545484" y="6481638"/>
            <a:ext cx="3646516" cy="384671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89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1545787" y="6396260"/>
            <a:ext cx="833744" cy="5159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2800" smtClean="0"/>
              <a:pPr algn="l"/>
              <a:t>‹#›</a:t>
            </a:fld>
            <a:endParaRPr lang="en-US" sz="2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1176208" y="6531951"/>
            <a:ext cx="519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3B3B3B"/>
                </a:solidFill>
              </a:rPr>
              <a:t>page</a:t>
            </a:r>
            <a:endParaRPr lang="zh-TW" altLang="en-US" sz="120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9525" y="6396261"/>
            <a:ext cx="9559032" cy="478007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91442" y="6571180"/>
            <a:ext cx="3305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20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1498" y="6494740"/>
            <a:ext cx="1682101" cy="384671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06491" y="2162281"/>
            <a:ext cx="6578080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91" y="3543143"/>
            <a:ext cx="6578080" cy="587252"/>
          </a:xfrm>
        </p:spPr>
        <p:txBody>
          <a:bodyPr/>
          <a:lstStyle>
            <a:lvl1pPr marL="0" indent="0" algn="l">
              <a:buNone/>
              <a:defRPr sz="220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21" y="29885"/>
            <a:ext cx="1199658" cy="438337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65702" y="1"/>
            <a:ext cx="7230533" cy="6557433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44554" t="150" r="-16674" b="-150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9831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06491" y="1329758"/>
            <a:ext cx="8406879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91" y="2725134"/>
            <a:ext cx="7711699" cy="587252"/>
          </a:xfrm>
        </p:spPr>
        <p:txBody>
          <a:bodyPr/>
          <a:lstStyle>
            <a:lvl1pPr marL="0" indent="0" algn="l">
              <a:buNone/>
              <a:defRPr sz="220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9" name="圖片 8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7C007951-4E5C-4A23-A1AD-4E1E0E8D54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21" y="29885"/>
            <a:ext cx="1199658" cy="4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91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自訂版面配置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124943" y="353760"/>
            <a:ext cx="9571069" cy="541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9438" y="1345271"/>
            <a:ext cx="11186574" cy="4736323"/>
          </a:xfrm>
        </p:spPr>
        <p:txBody>
          <a:bodyPr/>
          <a:lstStyle>
            <a:lvl1pPr marL="0" indent="152400">
              <a:buNone/>
              <a:defRPr sz="2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marR="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3E18E5C-18AF-4C43-9927-9A207CF30921}"/>
              </a:ext>
            </a:extLst>
          </p:cNvPr>
          <p:cNvGrpSpPr/>
          <p:nvPr userDrawn="1"/>
        </p:nvGrpSpPr>
        <p:grpSpPr>
          <a:xfrm>
            <a:off x="0" y="6240442"/>
            <a:ext cx="12192000" cy="617558"/>
            <a:chOff x="0" y="6240442"/>
            <a:chExt cx="12192000" cy="617558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07C26D5-87DA-4C08-9B0B-360C081E9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240442"/>
              <a:ext cx="12192000" cy="617558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F7A65B0-2A42-428B-87AF-9F1E22B3AF6F}"/>
                </a:ext>
              </a:extLst>
            </p:cNvPr>
            <p:cNvSpPr/>
            <p:nvPr/>
          </p:nvSpPr>
          <p:spPr>
            <a:xfrm>
              <a:off x="0" y="6240442"/>
              <a:ext cx="12192000" cy="167491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100000">
                  <a:srgbClr val="0000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097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139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2CD630-6B93-8E63-C4E5-A60595745AE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8874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***GLT 一般***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9" r:id="rId2"/>
    <p:sldLayoutId id="2147483714" r:id="rId3"/>
    <p:sldLayoutId id="2147483710" r:id="rId4"/>
    <p:sldLayoutId id="2147483712" r:id="rId5"/>
    <p:sldLayoutId id="2147483711" r:id="rId6"/>
    <p:sldLayoutId id="2147483713" r:id="rId7"/>
    <p:sldLayoutId id="2147483706" r:id="rId8"/>
    <p:sldLayoutId id="2147483674" r:id="rId9"/>
    <p:sldLayoutId id="2147483697" r:id="rId10"/>
    <p:sldLayoutId id="2147483708" r:id="rId11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3476BE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3476BE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605" userDrawn="1">
          <p15:clr>
            <a:srgbClr val="EA4335"/>
          </p15:clr>
        </p15:guide>
        <p15:guide id="2" orient="horz" pos="453" userDrawn="1">
          <p15:clr>
            <a:srgbClr val="EA4335"/>
          </p15:clr>
        </p15:guide>
        <p15:guide id="3" pos="7075" userDrawn="1">
          <p15:clr>
            <a:srgbClr val="EA4335"/>
          </p15:clr>
        </p15:guide>
        <p15:guide id="4" orient="horz" pos="3867" userDrawn="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5281D462-0BB7-43DF-BC2C-EEFB0D05173D}"/>
              </a:ext>
            </a:extLst>
          </p:cNvPr>
          <p:cNvGrpSpPr/>
          <p:nvPr/>
        </p:nvGrpSpPr>
        <p:grpSpPr>
          <a:xfrm>
            <a:off x="-3611" y="0"/>
            <a:ext cx="12195611" cy="7105583"/>
            <a:chOff x="-3611" y="0"/>
            <a:chExt cx="12195611" cy="7105583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8FA4B52-A618-4567-945C-79226DCA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2334"/>
              <a:ext cx="12192000" cy="6503249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377CFCB1-242A-4445-B03D-59A648F2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8"/>
            <a:stretch/>
          </p:blipFill>
          <p:spPr>
            <a:xfrm>
              <a:off x="-3170" y="0"/>
              <a:ext cx="12192000" cy="6439097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2A73158-AE91-46BF-9DD1-2975454D5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108" r="73129" b="15598"/>
            <a:stretch/>
          </p:blipFill>
          <p:spPr>
            <a:xfrm>
              <a:off x="-3611" y="5836828"/>
              <a:ext cx="3276141" cy="60227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EF8A7A-0B9D-4ADB-AF30-7CEC8A2C593C}"/>
              </a:ext>
            </a:extLst>
          </p:cNvPr>
          <p:cNvSpPr txBox="1"/>
          <p:nvPr/>
        </p:nvSpPr>
        <p:spPr>
          <a:xfrm>
            <a:off x="565355" y="3619104"/>
            <a:ext cx="5527475" cy="2217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TW" sz="3200" dirty="0">
                <a:solidFill>
                  <a:schemeClr val="bg1"/>
                </a:solidFill>
              </a:rPr>
              <a:t>Web Conf</a:t>
            </a:r>
          </a:p>
          <a:p>
            <a:pPr marL="571500" indent="-5715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200" dirty="0">
                <a:solidFill>
                  <a:schemeClr val="bg1"/>
                </a:solidFill>
              </a:rPr>
              <a:t>用溝通建立信任關係</a:t>
            </a:r>
          </a:p>
          <a:p>
            <a:pPr marL="571500" indent="-5715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200" dirty="0">
                <a:solidFill>
                  <a:schemeClr val="bg1"/>
                </a:solidFill>
              </a:rPr>
              <a:t> </a:t>
            </a:r>
            <a:r>
              <a:rPr lang="en-US" altLang="zh-TW" sz="3200" dirty="0">
                <a:solidFill>
                  <a:schemeClr val="bg1"/>
                </a:solidFill>
              </a:rPr>
              <a:t>CSS </a:t>
            </a:r>
            <a:r>
              <a:rPr lang="zh-TW" altLang="en-US" sz="3200" dirty="0">
                <a:solidFill>
                  <a:schemeClr val="bg1"/>
                </a:solidFill>
              </a:rPr>
              <a:t>動畫提升使用者體驗</a:t>
            </a:r>
          </a:p>
        </p:txBody>
      </p:sp>
    </p:spTree>
    <p:extLst>
      <p:ext uri="{BB962C8B-B14F-4D97-AF65-F5344CB8AC3E}">
        <p14:creationId xmlns:p14="http://schemas.microsoft.com/office/powerpoint/2010/main" val="415723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5281D462-0BB7-43DF-BC2C-EEFB0D05173D}"/>
              </a:ext>
            </a:extLst>
          </p:cNvPr>
          <p:cNvGrpSpPr/>
          <p:nvPr/>
        </p:nvGrpSpPr>
        <p:grpSpPr>
          <a:xfrm>
            <a:off x="-3611" y="0"/>
            <a:ext cx="12195611" cy="7105583"/>
            <a:chOff x="-3611" y="0"/>
            <a:chExt cx="12195611" cy="7105583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8FA4B52-A618-4567-945C-79226DCA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2334"/>
              <a:ext cx="12192000" cy="6503249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377CFCB1-242A-4445-B03D-59A648F2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8"/>
            <a:stretch/>
          </p:blipFill>
          <p:spPr>
            <a:xfrm>
              <a:off x="-3170" y="0"/>
              <a:ext cx="12192000" cy="6439097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2A73158-AE91-46BF-9DD1-2975454D5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108" r="73129" b="15598"/>
            <a:stretch/>
          </p:blipFill>
          <p:spPr>
            <a:xfrm>
              <a:off x="-3611" y="5836828"/>
              <a:ext cx="3276141" cy="60227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EF8A7A-0B9D-4ADB-AF30-7CEC8A2C593C}"/>
              </a:ext>
            </a:extLst>
          </p:cNvPr>
          <p:cNvSpPr txBox="1"/>
          <p:nvPr/>
        </p:nvSpPr>
        <p:spPr>
          <a:xfrm>
            <a:off x="480688" y="3429000"/>
            <a:ext cx="4455066" cy="740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200" dirty="0">
                <a:solidFill>
                  <a:schemeClr val="bg1"/>
                </a:solidFill>
              </a:rPr>
              <a:t>用溝通建立信任關係</a:t>
            </a:r>
          </a:p>
        </p:txBody>
      </p:sp>
    </p:spTree>
    <p:extLst>
      <p:ext uri="{BB962C8B-B14F-4D97-AF65-F5344CB8AC3E}">
        <p14:creationId xmlns:p14="http://schemas.microsoft.com/office/powerpoint/2010/main" val="79198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355C1F-5085-4037-876B-2EB737DA5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專案溝通與信任建立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8EE6D89-E9F0-43A3-B17F-2C17EAFECAE5}"/>
              </a:ext>
            </a:extLst>
          </p:cNvPr>
          <p:cNvSpPr/>
          <p:nvPr/>
        </p:nvSpPr>
        <p:spPr>
          <a:xfrm>
            <a:off x="601133" y="2396066"/>
            <a:ext cx="3369733" cy="2065867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問題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/ 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組織</a:t>
            </a:r>
            <a:b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</a:b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複雜度很高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6E6C929-DBB5-4CFB-AF51-4ABE3DE60BDF}"/>
              </a:ext>
            </a:extLst>
          </p:cNvPr>
          <p:cNvSpPr/>
          <p:nvPr/>
        </p:nvSpPr>
        <p:spPr>
          <a:xfrm>
            <a:off x="4463705" y="2396065"/>
            <a:ext cx="3369733" cy="2065867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時間相對有限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464E14B-630E-4B31-9CE3-B23917DC7647}"/>
              </a:ext>
            </a:extLst>
          </p:cNvPr>
          <p:cNvSpPr/>
          <p:nvPr/>
        </p:nvSpPr>
        <p:spPr>
          <a:xfrm>
            <a:off x="8239746" y="2396065"/>
            <a:ext cx="3369733" cy="2065867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從零開始的關係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CA7B04D-5418-4EA4-A02C-64F0B4AE9701}"/>
              </a:ext>
            </a:extLst>
          </p:cNvPr>
          <p:cNvCxnSpPr>
            <a:cxnSpLocks/>
          </p:cNvCxnSpPr>
          <p:nvPr/>
        </p:nvCxnSpPr>
        <p:spPr>
          <a:xfrm>
            <a:off x="5967596" y="5486400"/>
            <a:ext cx="5547441" cy="0"/>
          </a:xfrm>
          <a:prstGeom prst="straightConnector1">
            <a:avLst/>
          </a:prstGeom>
          <a:ln w="57150">
            <a:solidFill>
              <a:srgbClr val="3476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510F6A4-757E-4687-BAEA-9C99BA1261C3}"/>
              </a:ext>
            </a:extLst>
          </p:cNvPr>
          <p:cNvCxnSpPr>
            <a:cxnSpLocks/>
          </p:cNvCxnSpPr>
          <p:nvPr/>
        </p:nvCxnSpPr>
        <p:spPr>
          <a:xfrm flipH="1">
            <a:off x="831093" y="5486400"/>
            <a:ext cx="4879328" cy="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E75E2EC8-5866-4677-A791-B0C2DF4F69B0}"/>
              </a:ext>
            </a:extLst>
          </p:cNvPr>
          <p:cNvSpPr/>
          <p:nvPr/>
        </p:nvSpPr>
        <p:spPr>
          <a:xfrm>
            <a:off x="315198" y="5124635"/>
            <a:ext cx="723530" cy="723530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B5C4CCBF-F4A1-42BF-AD03-3AFA49B63A23}"/>
              </a:ext>
            </a:extLst>
          </p:cNvPr>
          <p:cNvSpPr/>
          <p:nvPr/>
        </p:nvSpPr>
        <p:spPr>
          <a:xfrm>
            <a:off x="5407898" y="5124635"/>
            <a:ext cx="723530" cy="723530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C75D206-8A0F-4B9C-B477-33481D64790D}"/>
              </a:ext>
            </a:extLst>
          </p:cNvPr>
          <p:cNvSpPr/>
          <p:nvPr/>
        </p:nvSpPr>
        <p:spPr>
          <a:xfrm>
            <a:off x="11050453" y="5124635"/>
            <a:ext cx="723530" cy="723530"/>
          </a:xfrm>
          <a:prstGeom prst="ellipse">
            <a:avLst/>
          </a:prstGeom>
          <a:solidFill>
            <a:srgbClr val="000000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1E78D80-685B-4D14-97AD-A96D3BDBD3FF}"/>
              </a:ext>
            </a:extLst>
          </p:cNvPr>
          <p:cNvGrpSpPr/>
          <p:nvPr/>
        </p:nvGrpSpPr>
        <p:grpSpPr>
          <a:xfrm>
            <a:off x="0" y="6240442"/>
            <a:ext cx="12192000" cy="617558"/>
            <a:chOff x="0" y="6240442"/>
            <a:chExt cx="12192000" cy="617558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38B6D898-4B8A-45AA-AF78-E70B906C5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40442"/>
              <a:ext cx="12192000" cy="617558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D17DF71-D437-498D-B96C-C02882288D40}"/>
                </a:ext>
              </a:extLst>
            </p:cNvPr>
            <p:cNvSpPr/>
            <p:nvPr/>
          </p:nvSpPr>
          <p:spPr>
            <a:xfrm>
              <a:off x="0" y="6240442"/>
              <a:ext cx="12192000" cy="167491"/>
            </a:xfrm>
            <a:prstGeom prst="rect">
              <a:avLst/>
            </a:prstGeom>
            <a:gradFill>
              <a:gsLst>
                <a:gs pos="0">
                  <a:srgbClr val="121212"/>
                </a:gs>
                <a:gs pos="100000">
                  <a:srgbClr val="0000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980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5281D462-0BB7-43DF-BC2C-EEFB0D05173D}"/>
              </a:ext>
            </a:extLst>
          </p:cNvPr>
          <p:cNvGrpSpPr/>
          <p:nvPr/>
        </p:nvGrpSpPr>
        <p:grpSpPr>
          <a:xfrm>
            <a:off x="-3611" y="0"/>
            <a:ext cx="12195611" cy="7105583"/>
            <a:chOff x="-3611" y="0"/>
            <a:chExt cx="12195611" cy="7105583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8FA4B52-A618-4567-945C-79226DCA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2334"/>
              <a:ext cx="12192000" cy="6503249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377CFCB1-242A-4445-B03D-59A648F2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8"/>
            <a:stretch/>
          </p:blipFill>
          <p:spPr>
            <a:xfrm>
              <a:off x="-3170" y="0"/>
              <a:ext cx="12192000" cy="6439097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2A73158-AE91-46BF-9DD1-2975454D5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108" r="73129" b="15598"/>
            <a:stretch/>
          </p:blipFill>
          <p:spPr>
            <a:xfrm>
              <a:off x="-3611" y="5836828"/>
              <a:ext cx="3276141" cy="60227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EF8A7A-0B9D-4ADB-AF30-7CEC8A2C593C}"/>
              </a:ext>
            </a:extLst>
          </p:cNvPr>
          <p:cNvSpPr txBox="1"/>
          <p:nvPr/>
        </p:nvSpPr>
        <p:spPr>
          <a:xfrm>
            <a:off x="480688" y="3429000"/>
            <a:ext cx="5413661" cy="740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TW" sz="3200" dirty="0">
                <a:solidFill>
                  <a:schemeClr val="bg1"/>
                </a:solidFill>
              </a:rPr>
              <a:t>CSS </a:t>
            </a:r>
            <a:r>
              <a:rPr lang="zh-TW" altLang="en-US" sz="3200" dirty="0">
                <a:solidFill>
                  <a:schemeClr val="bg1"/>
                </a:solidFill>
              </a:rPr>
              <a:t>動畫提升使用者體驗</a:t>
            </a:r>
          </a:p>
        </p:txBody>
      </p:sp>
    </p:spTree>
    <p:extLst>
      <p:ext uri="{BB962C8B-B14F-4D97-AF65-F5344CB8AC3E}">
        <p14:creationId xmlns:p14="http://schemas.microsoft.com/office/powerpoint/2010/main" val="194148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E2B4E40-AA03-4369-B7FE-0DD32C359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124942" y="353760"/>
            <a:ext cx="9571069" cy="1190032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理想與現實的衝突</a:t>
            </a:r>
            <a:b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為何我們的「體驗魔術」總在實作中消失？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8424EC-9C13-406A-8521-DE97E925C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6" t="4609" r="54149" b="14479"/>
          <a:stretch/>
        </p:blipFill>
        <p:spPr>
          <a:xfrm>
            <a:off x="891057" y="2027222"/>
            <a:ext cx="3811623" cy="36899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7A0271B-E85B-42B6-92FD-B5F8E9A8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9" t="4609" b="1082"/>
          <a:stretch/>
        </p:blipFill>
        <p:spPr>
          <a:xfrm>
            <a:off x="6257643" y="1647970"/>
            <a:ext cx="4842510" cy="430083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1524577-BB83-4440-8D84-DB7F3C642EAC}"/>
              </a:ext>
            </a:extLst>
          </p:cNvPr>
          <p:cNvSpPr txBox="1"/>
          <p:nvPr/>
        </p:nvSpPr>
        <p:spPr>
          <a:xfrm>
            <a:off x="567719" y="5777040"/>
            <a:ext cx="484251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在 </a:t>
            </a:r>
            <a:r>
              <a:rPr lang="en-US" altLang="zh-TW" dirty="0">
                <a:solidFill>
                  <a:schemeClr val="bg1"/>
                </a:solidFill>
              </a:rPr>
              <a:t>Figma </a:t>
            </a:r>
            <a:r>
              <a:rPr lang="zh-TW" altLang="en-US" dirty="0">
                <a:solidFill>
                  <a:schemeClr val="bg1"/>
                </a:solidFill>
              </a:rPr>
              <a:t>中，我們設計了絲滑、連續的體驗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F672647-F71E-4B88-9D67-801399829194}"/>
              </a:ext>
            </a:extLst>
          </p:cNvPr>
          <p:cNvSpPr txBox="1"/>
          <p:nvPr/>
        </p:nvSpPr>
        <p:spPr>
          <a:xfrm>
            <a:off x="6413099" y="5657210"/>
            <a:ext cx="4230517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+mn-ea"/>
                <a:ea typeface="+mn-ea"/>
              </a:rPr>
              <a:t>交付後，常聽到的回覆是：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+mn-ea"/>
                <a:ea typeface="+mn-ea"/>
              </a:rPr>
              <a:t>太複雜、很麻煩、效能不佳</a:t>
            </a:r>
            <a:r>
              <a:rPr lang="en-US" altLang="zh-TW" dirty="0">
                <a:solidFill>
                  <a:schemeClr val="bg1"/>
                </a:solidFill>
                <a:latin typeface="+mn-ea"/>
                <a:ea typeface="+mn-ea"/>
              </a:rPr>
              <a:t>…</a:t>
            </a:r>
            <a:r>
              <a:rPr lang="zh-TW" altLang="en-US" dirty="0">
                <a:solidFill>
                  <a:schemeClr val="bg1"/>
                </a:solidFill>
                <a:latin typeface="+mn-ea"/>
                <a:ea typeface="+mn-ea"/>
              </a:rPr>
              <a:t>等等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2E5CF41A-71A7-4C6A-B17E-8C9446E83FB6}"/>
              </a:ext>
            </a:extLst>
          </p:cNvPr>
          <p:cNvGrpSpPr/>
          <p:nvPr/>
        </p:nvGrpSpPr>
        <p:grpSpPr>
          <a:xfrm>
            <a:off x="0" y="6240442"/>
            <a:ext cx="12192000" cy="617558"/>
            <a:chOff x="0" y="6240442"/>
            <a:chExt cx="12192000" cy="617558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E96624E-C6D2-4CD9-BE8D-602B3ECC3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240442"/>
              <a:ext cx="12192000" cy="617558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458AE41-D103-4453-9E1C-412B55C55A9C}"/>
                </a:ext>
              </a:extLst>
            </p:cNvPr>
            <p:cNvSpPr/>
            <p:nvPr/>
          </p:nvSpPr>
          <p:spPr>
            <a:xfrm>
              <a:off x="0" y="6240442"/>
              <a:ext cx="12192000" cy="167491"/>
            </a:xfrm>
            <a:prstGeom prst="rect">
              <a:avLst/>
            </a:prstGeom>
            <a:gradFill>
              <a:gsLst>
                <a:gs pos="0">
                  <a:srgbClr val="121212"/>
                </a:gs>
                <a:gs pos="100000">
                  <a:srgbClr val="0000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85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09A9B2-C76E-4C5A-9DB1-3AF7087ED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消失的細節，造成「認知斷裂」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BFD3DF2-5C29-4166-876B-4F1DC90B4122}"/>
              </a:ext>
            </a:extLst>
          </p:cNvPr>
          <p:cNvSpPr/>
          <p:nvPr/>
        </p:nvSpPr>
        <p:spPr>
          <a:xfrm>
            <a:off x="947800" y="4085081"/>
            <a:ext cx="2030805" cy="9512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2"/>
                </a:solidFill>
              </a:rPr>
              <a:t>元件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35D2D5B-27CA-4063-AB6B-BE08E69BE057}"/>
              </a:ext>
            </a:extLst>
          </p:cNvPr>
          <p:cNvSpPr/>
          <p:nvPr/>
        </p:nvSpPr>
        <p:spPr>
          <a:xfrm>
            <a:off x="3990884" y="3210009"/>
            <a:ext cx="2030805" cy="9512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2"/>
                </a:solidFill>
              </a:rPr>
              <a:t>元件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4B8EE6-439C-4A8B-A6AE-8BE43CA5313C}"/>
              </a:ext>
            </a:extLst>
          </p:cNvPr>
          <p:cNvSpPr txBox="1"/>
          <p:nvPr/>
        </p:nvSpPr>
        <p:spPr>
          <a:xfrm>
            <a:off x="631912" y="1851278"/>
            <a:ext cx="5464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+mn-ea"/>
                <a:ea typeface="+mn-ea"/>
              </a:rPr>
              <a:t>Example1: 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介面元素瞬間移動至另一位置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550C114-A13E-4753-806F-DAF52453401E}"/>
              </a:ext>
            </a:extLst>
          </p:cNvPr>
          <p:cNvSpPr/>
          <p:nvPr/>
        </p:nvSpPr>
        <p:spPr>
          <a:xfrm>
            <a:off x="8501183" y="4552668"/>
            <a:ext cx="2030805" cy="9512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2"/>
                </a:solidFill>
              </a:rPr>
              <a:t>元件</a:t>
            </a:r>
          </a:p>
        </p:txBody>
      </p:sp>
      <p:sp>
        <p:nvSpPr>
          <p:cNvPr id="14" name="語音泡泡: 矩形 13">
            <a:extLst>
              <a:ext uri="{FF2B5EF4-FFF2-40B4-BE49-F238E27FC236}">
                <a16:creationId xmlns:a16="http://schemas.microsoft.com/office/drawing/2014/main" id="{4A580DA2-D50A-4E5B-A6C0-5CE1B7C470CB}"/>
              </a:ext>
            </a:extLst>
          </p:cNvPr>
          <p:cNvSpPr/>
          <p:nvPr/>
        </p:nvSpPr>
        <p:spPr>
          <a:xfrm>
            <a:off x="8657887" y="2765237"/>
            <a:ext cx="2332377" cy="883508"/>
          </a:xfrm>
          <a:prstGeom prst="wedgeRectCallout">
            <a:avLst>
              <a:gd name="adj1" fmla="val -21893"/>
              <a:gd name="adj2" fmla="val 80682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2"/>
                </a:solidFill>
              </a:rPr>
              <a:t>提示訊息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5C599F-E9FA-4418-BE31-EFBE09DDA341}"/>
              </a:ext>
            </a:extLst>
          </p:cNvPr>
          <p:cNvSpPr txBox="1"/>
          <p:nvPr/>
        </p:nvSpPr>
        <p:spPr>
          <a:xfrm>
            <a:off x="6982192" y="1851278"/>
            <a:ext cx="4348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Example2: 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視覺切斷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75B6F02-2290-48AE-84CE-B60D72E16679}"/>
              </a:ext>
            </a:extLst>
          </p:cNvPr>
          <p:cNvSpPr/>
          <p:nvPr/>
        </p:nvSpPr>
        <p:spPr>
          <a:xfrm>
            <a:off x="495987" y="1692876"/>
            <a:ext cx="5868257" cy="4360810"/>
          </a:xfrm>
          <a:prstGeom prst="roundRect">
            <a:avLst>
              <a:gd name="adj" fmla="val 436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9B3023C-5224-4248-ABCC-F87C0D2FFEF0}"/>
              </a:ext>
            </a:extLst>
          </p:cNvPr>
          <p:cNvSpPr/>
          <p:nvPr/>
        </p:nvSpPr>
        <p:spPr>
          <a:xfrm>
            <a:off x="6778488" y="1692876"/>
            <a:ext cx="4917524" cy="4360810"/>
          </a:xfrm>
          <a:prstGeom prst="roundRect">
            <a:avLst>
              <a:gd name="adj" fmla="val 436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54272D47-D755-457F-B433-D8601A514B36}"/>
              </a:ext>
            </a:extLst>
          </p:cNvPr>
          <p:cNvSpPr/>
          <p:nvPr/>
        </p:nvSpPr>
        <p:spPr>
          <a:xfrm>
            <a:off x="947799" y="4077032"/>
            <a:ext cx="2030805" cy="951272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7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6" grpId="0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15F3FD0-ACD7-4714-AD6E-6195B66CC163}"/>
              </a:ext>
            </a:extLst>
          </p:cNvPr>
          <p:cNvSpPr/>
          <p:nvPr/>
        </p:nvSpPr>
        <p:spPr>
          <a:xfrm>
            <a:off x="8747781" y="2339627"/>
            <a:ext cx="2732179" cy="2565699"/>
          </a:xfrm>
          <a:prstGeom prst="roundRect">
            <a:avLst>
              <a:gd name="adj" fmla="val 6056"/>
            </a:avLst>
          </a:prstGeom>
          <a:solidFill>
            <a:schemeClr val="accent2">
              <a:lumMod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79E5FDB8-533A-4CAC-BF41-51F6195171F8}"/>
              </a:ext>
            </a:extLst>
          </p:cNvPr>
          <p:cNvSpPr/>
          <p:nvPr/>
        </p:nvSpPr>
        <p:spPr>
          <a:xfrm>
            <a:off x="1470413" y="2374601"/>
            <a:ext cx="1929345" cy="2565699"/>
          </a:xfrm>
          <a:prstGeom prst="roundRect">
            <a:avLst>
              <a:gd name="adj" fmla="val 6056"/>
            </a:avLst>
          </a:prstGeom>
          <a:solidFill>
            <a:schemeClr val="accent2">
              <a:lumMod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56C4891-5001-4A8D-8DC1-7B850681BF2D}"/>
              </a:ext>
            </a:extLst>
          </p:cNvPr>
          <p:cNvSpPr/>
          <p:nvPr/>
        </p:nvSpPr>
        <p:spPr>
          <a:xfrm>
            <a:off x="3399758" y="2374601"/>
            <a:ext cx="2696242" cy="2565699"/>
          </a:xfrm>
          <a:prstGeom prst="roundRect">
            <a:avLst>
              <a:gd name="adj" fmla="val 6056"/>
            </a:avLst>
          </a:prstGeom>
          <a:solidFill>
            <a:schemeClr val="accent2">
              <a:lumMod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DA4D45E-8C09-4EA4-929D-3C86A25E9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快</a:t>
            </a:r>
            <a:r>
              <a:rPr lang="en-US" altLang="zh-TW" dirty="0"/>
              <a:t>?</a:t>
            </a:r>
            <a:r>
              <a:rPr lang="zh-TW" altLang="en-US" dirty="0"/>
              <a:t>慢</a:t>
            </a:r>
            <a:r>
              <a:rPr lang="en-US" altLang="zh-TW" dirty="0"/>
              <a:t>?</a:t>
            </a:r>
            <a:r>
              <a:rPr lang="zh-TW" altLang="en-US" dirty="0"/>
              <a:t>時間控制帶來的</a:t>
            </a:r>
            <a:r>
              <a:rPr lang="zh-TW" altLang="en-US" dirty="0">
                <a:solidFill>
                  <a:srgbClr val="FFC000"/>
                </a:solidFill>
              </a:rPr>
              <a:t>質感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C6F931A-3C21-4F51-9EDA-FAD9D1685CBA}"/>
              </a:ext>
            </a:extLst>
          </p:cNvPr>
          <p:cNvCxnSpPr>
            <a:cxnSpLocks/>
          </p:cNvCxnSpPr>
          <p:nvPr/>
        </p:nvCxnSpPr>
        <p:spPr>
          <a:xfrm>
            <a:off x="1467983" y="3648974"/>
            <a:ext cx="10003136" cy="0"/>
          </a:xfrm>
          <a:prstGeom prst="line">
            <a:avLst/>
          </a:prstGeom>
          <a:ln w="57150" cap="rnd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1E0C2CBD-CF8B-424A-A4F0-F9B9888F3E0E}"/>
              </a:ext>
            </a:extLst>
          </p:cNvPr>
          <p:cNvSpPr/>
          <p:nvPr/>
        </p:nvSpPr>
        <p:spPr>
          <a:xfrm>
            <a:off x="3246288" y="3473152"/>
            <a:ext cx="345984" cy="345984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86C08CC-B654-4725-8BD9-B409EB747ABA}"/>
              </a:ext>
            </a:extLst>
          </p:cNvPr>
          <p:cNvSpPr/>
          <p:nvPr/>
        </p:nvSpPr>
        <p:spPr>
          <a:xfrm>
            <a:off x="5914695" y="3473152"/>
            <a:ext cx="345984" cy="345984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15097EB-D309-4EAF-835B-97574B27EA3D}"/>
              </a:ext>
            </a:extLst>
          </p:cNvPr>
          <p:cNvSpPr/>
          <p:nvPr/>
        </p:nvSpPr>
        <p:spPr>
          <a:xfrm>
            <a:off x="8583102" y="3473152"/>
            <a:ext cx="345984" cy="345984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A74D83B-A7EE-45DB-A129-1483D950552F}"/>
              </a:ext>
            </a:extLst>
          </p:cNvPr>
          <p:cNvSpPr txBox="1"/>
          <p:nvPr/>
        </p:nvSpPr>
        <p:spPr>
          <a:xfrm>
            <a:off x="2774712" y="382359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100ms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02427F8-9A1E-460A-AF9C-D7D18590C8CC}"/>
              </a:ext>
            </a:extLst>
          </p:cNvPr>
          <p:cNvSpPr txBox="1"/>
          <p:nvPr/>
        </p:nvSpPr>
        <p:spPr>
          <a:xfrm>
            <a:off x="5532887" y="382359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500ms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589A92-C0C2-4AD6-872B-E154BD52A655}"/>
              </a:ext>
            </a:extLst>
          </p:cNvPr>
          <p:cNvSpPr txBox="1"/>
          <p:nvPr/>
        </p:nvSpPr>
        <p:spPr>
          <a:xfrm>
            <a:off x="8025766" y="3823595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&gt;1000ms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54FC21-14BB-4FD4-A540-DE150391E051}"/>
              </a:ext>
            </a:extLst>
          </p:cNvPr>
          <p:cNvSpPr txBox="1"/>
          <p:nvPr/>
        </p:nvSpPr>
        <p:spPr>
          <a:xfrm>
            <a:off x="4182912" y="2821960"/>
            <a:ext cx="1349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</a:rPr>
              <a:t>平順過度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85FE154-E835-4993-A426-4C67281381B0}"/>
              </a:ext>
            </a:extLst>
          </p:cNvPr>
          <p:cNvSpPr txBox="1"/>
          <p:nvPr/>
        </p:nvSpPr>
        <p:spPr>
          <a:xfrm>
            <a:off x="1748826" y="2821960"/>
            <a:ext cx="1349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</a:rPr>
              <a:t>即時反應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C567547-9691-4F86-867E-A25849131303}"/>
              </a:ext>
            </a:extLst>
          </p:cNvPr>
          <p:cNvSpPr txBox="1"/>
          <p:nvPr/>
        </p:nvSpPr>
        <p:spPr>
          <a:xfrm>
            <a:off x="9486422" y="2804842"/>
            <a:ext cx="1349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</a:rPr>
              <a:t>延遲</a:t>
            </a:r>
            <a:r>
              <a:rPr lang="en-US" altLang="zh-TW" sz="2000" b="1" dirty="0">
                <a:solidFill>
                  <a:schemeClr val="bg1"/>
                </a:solidFill>
              </a:rPr>
              <a:t>/</a:t>
            </a:r>
            <a:r>
              <a:rPr lang="zh-TW" altLang="en-US" sz="2000" b="1" dirty="0">
                <a:solidFill>
                  <a:schemeClr val="bg1"/>
                </a:solidFill>
              </a:rPr>
              <a:t>等待</a:t>
            </a:r>
          </a:p>
        </p:txBody>
      </p:sp>
    </p:spTree>
    <p:extLst>
      <p:ext uri="{BB962C8B-B14F-4D97-AF65-F5344CB8AC3E}">
        <p14:creationId xmlns:p14="http://schemas.microsoft.com/office/powerpoint/2010/main" val="17904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2" grpId="1" animBg="1"/>
      <p:bldP spid="15" grpId="0" animBg="1"/>
      <p:bldP spid="15" grpId="1" animBg="1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2070B-825C-4133-BD38-7DF82A0EFD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5EB84A-E6E6-44CD-9146-DA1C1870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21" y="2641053"/>
            <a:ext cx="3184951" cy="25361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B196DC-9B50-4436-83A3-505CCEF25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365" y="2677916"/>
            <a:ext cx="2926911" cy="24993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25C95C-8059-45C3-B122-5619CF646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315" y="2594635"/>
            <a:ext cx="3575697" cy="265412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15FD0A-03B0-4BFF-9E87-076DDCB2084C}"/>
              </a:ext>
            </a:extLst>
          </p:cNvPr>
          <p:cNvSpPr txBox="1"/>
          <p:nvPr/>
        </p:nvSpPr>
        <p:spPr>
          <a:xfrm>
            <a:off x="543960" y="2214979"/>
            <a:ext cx="388902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序列化進場（Sequential Entrance）</a:t>
            </a:r>
          </a:p>
        </p:txBody>
      </p:sp>
    </p:spTree>
    <p:extLst>
      <p:ext uri="{BB962C8B-B14F-4D97-AF65-F5344CB8AC3E}">
        <p14:creationId xmlns:p14="http://schemas.microsoft.com/office/powerpoint/2010/main" val="3130371979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自訂 1">
      <a:dk1>
        <a:srgbClr val="3476BE"/>
      </a:dk1>
      <a:lt1>
        <a:srgbClr val="FFFFFF"/>
      </a:lt1>
      <a:dk2>
        <a:srgbClr val="181818"/>
      </a:dk2>
      <a:lt2>
        <a:srgbClr val="EFEFEF"/>
      </a:lt2>
      <a:accent1>
        <a:srgbClr val="E62310"/>
      </a:accent1>
      <a:accent2>
        <a:srgbClr val="F2F2F2"/>
      </a:accent2>
      <a:accent3>
        <a:srgbClr val="515151"/>
      </a:accent3>
      <a:accent4>
        <a:srgbClr val="FFC000"/>
      </a:accent4>
      <a:accent5>
        <a:srgbClr val="00B050"/>
      </a:accent5>
      <a:accent6>
        <a:srgbClr val="00B0F0"/>
      </a:accent6>
      <a:hlink>
        <a:srgbClr val="FFFFFF"/>
      </a:hlink>
      <a:folHlink>
        <a:srgbClr val="003D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8bc1e03-fc27-4611-bae5-a014e660b78c" xsi:nil="true"/>
    <lcf76f155ced4ddcb4097134ff3c332f xmlns="92fe5860-a688-450a-8873-3cbf065e33a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9FBB4E8F15D94F8972BA274E1696B8" ma:contentTypeVersion="16" ma:contentTypeDescription="Create a new document." ma:contentTypeScope="" ma:versionID="8f2a753c1adb5ba337da631873f48b6b">
  <xsd:schema xmlns:xsd="http://www.w3.org/2001/XMLSchema" xmlns:xs="http://www.w3.org/2001/XMLSchema" xmlns:p="http://schemas.microsoft.com/office/2006/metadata/properties" xmlns:ns2="92fe5860-a688-450a-8873-3cbf065e33ae" xmlns:ns3="b8bc1e03-fc27-4611-bae5-a014e660b78c" targetNamespace="http://schemas.microsoft.com/office/2006/metadata/properties" ma:root="true" ma:fieldsID="97a44cbb7669708b7afeb494d7b37b28" ns2:_="" ns3:_="">
    <xsd:import namespace="92fe5860-a688-450a-8873-3cbf065e33ae"/>
    <xsd:import namespace="b8bc1e03-fc27-4611-bae5-a014e660b7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fe5860-a688-450a-8873-3cbf065e33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74dea916-1323-4a06-bb1c-0d70a3d228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bc1e03-fc27-4611-bae5-a014e660b78c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48e9a49c-3287-4a0f-8aa8-1d5edfb04dd4}" ma:internalName="TaxCatchAll" ma:showField="CatchAllData" ma:web="b8bc1e03-fc27-4611-bae5-a014e660b7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F70516-FA85-4B08-8805-F6AC4774E963}">
  <ds:schemaRefs>
    <ds:schemaRef ds:uri="http://schemas.microsoft.com/office/2006/metadata/properties"/>
    <ds:schemaRef ds:uri="http://schemas.microsoft.com/office/infopath/2007/PartnerControls"/>
    <ds:schemaRef ds:uri="b8bc1e03-fc27-4611-bae5-a014e660b78c"/>
    <ds:schemaRef ds:uri="92fe5860-a688-450a-8873-3cbf065e33ae"/>
  </ds:schemaRefs>
</ds:datastoreItem>
</file>

<file path=customXml/itemProps2.xml><?xml version="1.0" encoding="utf-8"?>
<ds:datastoreItem xmlns:ds="http://schemas.openxmlformats.org/officeDocument/2006/customXml" ds:itemID="{DA0700BB-8994-4EE4-8F14-10F36B048F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fe5860-a688-450a-8873-3cbf065e33ae"/>
    <ds:schemaRef ds:uri="b8bc1e03-fc27-4611-bae5-a014e660b7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4642EC-A03B-4FA6-A095-D5B42857A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7882</TotalTime>
  <Words>404</Words>
  <Application>Microsoft Office PowerPoint</Application>
  <PresentationFormat>寬螢幕</PresentationFormat>
  <Paragraphs>61</Paragraphs>
  <Slides>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Arial</vt:lpstr>
      <vt:lpstr>Nunito Sans</vt:lpstr>
      <vt:lpstr>標楷體</vt:lpstr>
      <vt:lpstr>Assistant Light</vt:lpstr>
      <vt:lpstr>Wingdings</vt:lpstr>
      <vt:lpstr>微軟正黑體</vt:lpstr>
      <vt:lpstr>Calibri</vt:lpstr>
      <vt:lpstr>Marketing Newsletter</vt:lpstr>
      <vt:lpstr>PowerPoint 簡報</vt:lpstr>
      <vt:lpstr>PowerPoint 簡報</vt:lpstr>
      <vt:lpstr>專案溝通與信任建立</vt:lpstr>
      <vt:lpstr>PowerPoint 簡報</vt:lpstr>
      <vt:lpstr>理想與現實的衝突 為何我們的「體驗魔術」總在實作中消失？</vt:lpstr>
      <vt:lpstr>消失的細節，造成「認知斷裂」</vt:lpstr>
      <vt:lpstr>快?慢?時間控制帶來的質感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</dc:title>
  <dc:creator>久大執行部2</dc:creator>
  <cp:lastModifiedBy>Lucy_Chen(GLTTW-陳明潔)</cp:lastModifiedBy>
  <cp:revision>242</cp:revision>
  <dcterms:created xsi:type="dcterms:W3CDTF">2020-09-11T09:16:52Z</dcterms:created>
  <dcterms:modified xsi:type="dcterms:W3CDTF">2025-12-30T07:56:21Z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795412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S9.0.3</vt:lpwstr>
  </property>
  <property fmtid="{D5CDD505-2E9C-101B-9397-08002B2CF9AE}" pid="5" name="MSIP_Label_82437ae2-5fc6-4978-b194-f836681c7436_Enabled">
    <vt:lpwstr>true</vt:lpwstr>
  </property>
  <property fmtid="{D5CDD505-2E9C-101B-9397-08002B2CF9AE}" pid="6" name="MSIP_Label_82437ae2-5fc6-4978-b194-f836681c7436_SetDate">
    <vt:lpwstr>2023-11-21T02:51:28Z</vt:lpwstr>
  </property>
  <property fmtid="{D5CDD505-2E9C-101B-9397-08002B2CF9AE}" pid="7" name="MSIP_Label_82437ae2-5fc6-4978-b194-f836681c7436_Method">
    <vt:lpwstr>Standard</vt:lpwstr>
  </property>
  <property fmtid="{D5CDD505-2E9C-101B-9397-08002B2CF9AE}" pid="8" name="MSIP_Label_82437ae2-5fc6-4978-b194-f836681c7436_Name">
    <vt:lpwstr>一般</vt:lpwstr>
  </property>
  <property fmtid="{D5CDD505-2E9C-101B-9397-08002B2CF9AE}" pid="9" name="MSIP_Label_82437ae2-5fc6-4978-b194-f836681c7436_SiteId">
    <vt:lpwstr>284be00e-49b0-4037-951f-574e0b52b90b</vt:lpwstr>
  </property>
  <property fmtid="{D5CDD505-2E9C-101B-9397-08002B2CF9AE}" pid="10" name="MSIP_Label_82437ae2-5fc6-4978-b194-f836681c7436_ActionId">
    <vt:lpwstr>e38aeb13-da05-4ee5-ba5a-bd3a6d7c2ba3</vt:lpwstr>
  </property>
  <property fmtid="{D5CDD505-2E9C-101B-9397-08002B2CF9AE}" pid="11" name="MSIP_Label_82437ae2-5fc6-4978-b194-f836681c7436_ContentBits">
    <vt:lpwstr>2</vt:lpwstr>
  </property>
  <property fmtid="{D5CDD505-2E9C-101B-9397-08002B2CF9AE}" pid="12" name="ClassificationContentMarkingFooterLocations">
    <vt:lpwstr>Marketing Newsletter:3</vt:lpwstr>
  </property>
  <property fmtid="{D5CDD505-2E9C-101B-9397-08002B2CF9AE}" pid="13" name="ClassificationContentMarkingFooterText">
    <vt:lpwstr>***GLT 一般***</vt:lpwstr>
  </property>
  <property fmtid="{D5CDD505-2E9C-101B-9397-08002B2CF9AE}" pid="14" name="ContentTypeId">
    <vt:lpwstr>0x0101003B9FBB4E8F15D94F8972BA274E1696B8</vt:lpwstr>
  </property>
</Properties>
</file>